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3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ln w="50800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63-40D9-8D44-3F87F062D6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963-40D9-8D44-3F87F062D6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63-40D9-8D44-3F87F062D6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FC-4727-A957-A2285AE2F9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 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0.76</c:v>
                </c:pt>
                <c:pt idx="1">
                  <c:v>0.19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3-40D9-8D44-3F87F062D6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44501227416104"/>
          <c:y val="0.87041744232311424"/>
          <c:w val="0.44148472304499897"/>
          <c:h val="0.11387358191447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slideshare.net/MotivaOy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user/motivaoy" TargetMode="External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svg"/><Relationship Id="rId10" Type="http://schemas.openxmlformats.org/officeDocument/2006/relationships/hyperlink" Target="https://www.linkedin.com/company/motiva" TargetMode="External"/><Relationship Id="rId4" Type="http://schemas.openxmlformats.org/officeDocument/2006/relationships/hyperlink" Target="https://twitter.com/motivaoy" TargetMode="External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noProof="0" err="1">
                <a:solidFill>
                  <a:schemeClr val="accent2"/>
                </a:solidFill>
              </a:rPr>
              <a:t>www.motiva.fi</a:t>
            </a:r>
            <a:endParaRPr lang="fi-FI" sz="2000" noProof="0">
              <a:solidFill>
                <a:schemeClr val="accent2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D99FE-E76F-7B4C-AAC1-16472FEA3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0" y="1782501"/>
            <a:ext cx="6974849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rgbClr val="F05A8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E6ADFF-4AB4-EB48-9B01-D6D4542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7718" y="6421391"/>
            <a:ext cx="1690564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4F45014-0F91-9A4D-B28F-2CB1B9BC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0672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3762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9145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1636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A776-ED93-C247-9C4F-5B5A6D8E5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97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022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2A59E4-483E-C444-B1EE-841D72A0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C3CF96-D02F-3F48-A3E0-2D922DB17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74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nuoli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388429" cy="6858000"/>
          </a:xfrm>
        </p:spPr>
        <p:txBody>
          <a:bodyPr anchor="ctr"/>
          <a:lstStyle>
            <a:lvl1pPr algn="l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AC4A904-52C4-3547-9D7D-710EAD39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D671F3-96F1-0845-B181-1B1DA18BA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5A9455-6B21-DE46-9E7D-F2ED8E0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66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388429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C1B64A-EBFB-D545-9C98-5FBF8A5E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8E1DB7-9A6F-F04C-9F37-4343B39B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0907B-9C37-9843-AB3A-FCBE0B6A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293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u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usic, instrument, large, gong&#10;&#10;Description automatically generated">
            <a:extLst>
              <a:ext uri="{FF2B5EF4-FFF2-40B4-BE49-F238E27FC236}">
                <a16:creationId xmlns:a16="http://schemas.microsoft.com/office/drawing/2014/main" id="{E53DBA37-33D6-924F-B18B-C938054EF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8842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6AA0CC-229A-B94C-B4E4-11AC1B63B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4A709FB-0E4A-194E-B93A-12BB5FD0F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338909-58D8-8B4F-B042-CE9CBFEE2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D18BD64-3A1E-2449-A4D7-8FA21E36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705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usic, instrument, large, gong&#10;&#10;Description automatically generated">
            <a:extLst>
              <a:ext uri="{FF2B5EF4-FFF2-40B4-BE49-F238E27FC236}">
                <a16:creationId xmlns:a16="http://schemas.microsoft.com/office/drawing/2014/main" id="{C2F3D71E-CBDE-B547-9325-E9F34FF79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8842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CAB63-C031-FB40-B5F8-DD2663E2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ACC9CB-6029-1547-958D-80598CFB5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DEE5BF-3279-CD48-BB76-506AC0B0D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12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puu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man, sitting, metal&#10;&#10;Description automatically generated">
            <a:extLst>
              <a:ext uri="{FF2B5EF4-FFF2-40B4-BE49-F238E27FC236}">
                <a16:creationId xmlns:a16="http://schemas.microsoft.com/office/drawing/2014/main" id="{679EDFC4-1B51-DD46-81DA-80825FB22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88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F1643F-9E4C-3C46-82BF-7034EEC2C9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624EF5-551E-074F-B559-1C3DC913F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18489E-A8A5-A840-9595-8AA918377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D35990-3A7B-D44E-AEF8-58F2D6265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370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pu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man, sitting, metal&#10;&#10;Description automatically generated">
            <a:extLst>
              <a:ext uri="{FF2B5EF4-FFF2-40B4-BE49-F238E27FC236}">
                <a16:creationId xmlns:a16="http://schemas.microsoft.com/office/drawing/2014/main" id="{E832171D-183A-2C4D-AAF1-0896CB40D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88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208F4E-F6E7-8549-A330-7B3B84B3A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DA7680-D5EE-D147-BC65-5C6F63335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315D59-8623-4548-B89D-2AF1A946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024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si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12" name="Picture 11" descr="A picture containing sitting, looking, dark, light&#10;&#10;Description automatically generated">
            <a:extLst>
              <a:ext uri="{FF2B5EF4-FFF2-40B4-BE49-F238E27FC236}">
                <a16:creationId xmlns:a16="http://schemas.microsoft.com/office/drawing/2014/main" id="{03210910-F171-B041-B8D1-796A85351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5388429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BE69E-A416-4746-B84E-A77DC92CA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D01446-BB8C-0A46-9DEC-1FD36D2E9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69B2C6-C3FF-904D-94C0-FFCE5AD1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4A3EE3-E4C2-AA4F-A122-41F3053C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48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ummanvihreä lehdet">
            <a:extLst>
              <a:ext uri="{FF2B5EF4-FFF2-40B4-BE49-F238E27FC236}">
                <a16:creationId xmlns:a16="http://schemas.microsoft.com/office/drawing/2014/main" id="{33CFA6CF-62E6-624D-C4B2-BBADF4E75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716"/>
            <a:ext cx="12192000" cy="7064716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noProof="0" err="1">
                <a:solidFill>
                  <a:schemeClr val="accent2"/>
                </a:solidFill>
              </a:rPr>
              <a:t>www.motiva.fi</a:t>
            </a:r>
            <a:endParaRPr lang="fi-FI" sz="2000" noProof="0">
              <a:solidFill>
                <a:schemeClr val="accent2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D99FE-E76F-7B4C-AAC1-16472FEA3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0" y="1782501"/>
            <a:ext cx="6974849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E6ADFF-4AB4-EB48-9B01-D6D4542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7718" y="6421391"/>
            <a:ext cx="1690564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4F45014-0F91-9A4D-B28F-2CB1B9BC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895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12" name="Picture 11" descr="A picture containing sitting, looking, dark, light&#10;&#10;Description automatically generated">
            <a:extLst>
              <a:ext uri="{FF2B5EF4-FFF2-40B4-BE49-F238E27FC236}">
                <a16:creationId xmlns:a16="http://schemas.microsoft.com/office/drawing/2014/main" id="{03210910-F171-B041-B8D1-796A85351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5388429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B0AC12C-150D-BF49-A6F3-7AF92E64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D4F21-BA5E-524F-A72E-DA60522A9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EA7ACB-8DBF-DD46-8135-2E790A98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761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plane, flying, airplane&#10;&#10;Description automatically generated">
            <a:extLst>
              <a:ext uri="{FF2B5EF4-FFF2-40B4-BE49-F238E27FC236}">
                <a16:creationId xmlns:a16="http://schemas.microsoft.com/office/drawing/2014/main" id="{167C5550-37E7-B64D-BFC8-0A0C3A101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5388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F0E9D9-BA91-0749-A498-0B08841DE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CD3E95-E0A9-5B4D-8A28-B4AD5EE7D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F59C54-1FF1-2745-9E26-601F4AC65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A882548-3BC8-674A-A83E-24D098195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967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plane, flying, airplane&#10;&#10;Description automatically generated">
            <a:extLst>
              <a:ext uri="{FF2B5EF4-FFF2-40B4-BE49-F238E27FC236}">
                <a16:creationId xmlns:a16="http://schemas.microsoft.com/office/drawing/2014/main" id="{63F670F0-BA11-1145-AB19-7A5CEC4DD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5388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560BD4-0C30-434E-9393-1F03DA9F8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B5CCF8-D82E-9748-B6A0-533C3E97A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548993-1616-A645-BCD4-E18DF80CA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584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j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fruit&#10;&#10;Description automatically generated">
            <a:extLst>
              <a:ext uri="{FF2B5EF4-FFF2-40B4-BE49-F238E27FC236}">
                <a16:creationId xmlns:a16="http://schemas.microsoft.com/office/drawing/2014/main" id="{2CD6A7FC-CA6A-BE44-8344-09AD8CFF8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538842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AFF92C-14FB-4C46-9290-D4FEE6414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4440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fruit&#10;&#10;Description automatically generated">
            <a:extLst>
              <a:ext uri="{FF2B5EF4-FFF2-40B4-BE49-F238E27FC236}">
                <a16:creationId xmlns:a16="http://schemas.microsoft.com/office/drawing/2014/main" id="{62E1673B-1688-C048-8FFA-0957B2C9A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538842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DD6E70-FD3A-4449-B2B0-8C317B1CA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19BFCC-E81D-F24A-BE78-5E3763E7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35E74B-E5B8-5A43-8FD2-AB56EDA04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647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373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30811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B3D7A-1F2F-BA4C-939D-4BAB98805C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8773" y="1825625"/>
            <a:ext cx="5257800" cy="4030811"/>
          </a:xfrm>
        </p:spPr>
        <p:txBody>
          <a:bodyPr/>
          <a:lstStyle>
            <a:lvl1pPr marL="136525" indent="-136525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DF49F0-B27C-9344-B0E1-9F3621C66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7AC457-E170-1C49-9E15-1D9E09C4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9851B0-9026-5A46-B912-BA31236F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8237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372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56010-41A9-FC47-9C2E-FE7C78622EA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8772" y="1825625"/>
            <a:ext cx="5257800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1B5C28-F625-864F-A854-E08D05C8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244262-3B07-AF44-9A18-F3C1B189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BD489-BFAE-5348-9617-0E4AE1FCE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03556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372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B23B2-3283-3D49-B936-2F8FF762C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586E95-2737-FD46-8987-8727C6466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AA39B6-93DF-E54C-A9F0-5574FF592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181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75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accent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ummanvihreä lehdet">
            <a:extLst>
              <a:ext uri="{FF2B5EF4-FFF2-40B4-BE49-F238E27FC236}">
                <a16:creationId xmlns:a16="http://schemas.microsoft.com/office/drawing/2014/main" id="{33CFA6CF-62E6-624D-C4B2-BBADF4E75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716"/>
            <a:ext cx="12192000" cy="70647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D99FE-E76F-7B4C-AAC1-16472FEA3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027849" cy="386256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1" y="1591670"/>
            <a:ext cx="6974849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4A8C6FE-EF12-6E07-841A-42F470139F05}"/>
              </a:ext>
            </a:extLst>
          </p:cNvPr>
          <p:cNvSpPr/>
          <p:nvPr userDrawn="1"/>
        </p:nvSpPr>
        <p:spPr>
          <a:xfrm>
            <a:off x="0" y="5478449"/>
            <a:ext cx="12192000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540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9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2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-231354"/>
            <a:ext cx="12192000" cy="6858000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9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1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9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44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accent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3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4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3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FAA634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23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accent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5B5894-1C30-2B46-BBBE-53C0F4AFDE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accent2"/>
                </a:solidFill>
              </a:rPr>
              <a:t>www.motiva.fi</a:t>
            </a:r>
            <a:endParaRPr lang="fi-FI" sz="2000">
              <a:solidFill>
                <a:schemeClr val="accent2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D99FE-E76F-7B4C-AAC1-16472FEA3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E6ADFF-4AB4-EB48-9B01-D6D4542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8821" y="6421391"/>
            <a:ext cx="182946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87C0CE-B2EF-A045-A6B4-1421A8799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0" y="1782501"/>
            <a:ext cx="6974849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137F8C-89D2-2A45-99F4-C25B1AE8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92640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accent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8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0968" y="560946"/>
            <a:ext cx="7171037" cy="691863"/>
          </a:xfrm>
        </p:spPr>
        <p:txBody>
          <a:bodyPr anchor="t"/>
          <a:lstStyle>
            <a:lvl1pPr>
              <a:lnSpc>
                <a:spcPts val="3050"/>
              </a:lnSpc>
              <a:defRPr lang="en-GB" smtClean="0">
                <a:effectLst/>
              </a:defRPr>
            </a:lvl1pPr>
          </a:lstStyle>
          <a:p>
            <a:r>
              <a:rPr lang="en-GB" err="1">
                <a:effectLst/>
                <a:latin typeface="Helvetica" pitchFamily="2" charset="0"/>
              </a:rPr>
              <a:t>Otsikko</a:t>
            </a:r>
            <a:endParaRPr lang="en-GB">
              <a:effectLst/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8682"/>
            <a:ext cx="4320000" cy="2520000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837C2-8EE6-3B45-ADF9-E4BC05F6B6C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A5647A-4888-1642-BA09-15B5EADA4C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199" y="6062070"/>
            <a:ext cx="8981662" cy="183692"/>
          </a:xfrm>
        </p:spPr>
        <p:txBody>
          <a:bodyPr>
            <a:normAutofit/>
          </a:bodyPr>
          <a:lstStyle>
            <a:lvl1pPr>
              <a:defRPr sz="800" b="0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Linkit</a:t>
            </a:r>
            <a:r>
              <a:rPr lang="en-GB"/>
              <a:t>, </a:t>
            </a:r>
            <a:r>
              <a:rPr lang="en-GB" err="1"/>
              <a:t>tunnustukset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viitteet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CC039-E593-CC4B-AF44-C4A49CD713B4}"/>
              </a:ext>
            </a:extLst>
          </p:cNvPr>
          <p:cNvSpPr/>
          <p:nvPr userDrawn="1"/>
        </p:nvSpPr>
        <p:spPr>
          <a:xfrm>
            <a:off x="838199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Miksi?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DFDB8-FDFD-064A-861A-C3321CDC0257}"/>
              </a:ext>
            </a:extLst>
          </p:cNvPr>
          <p:cNvSpPr/>
          <p:nvPr userDrawn="1"/>
        </p:nvSpPr>
        <p:spPr>
          <a:xfrm>
            <a:off x="4530968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Mitä?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AF7D11-37E2-0143-96E7-6D07EF8BC17C}"/>
              </a:ext>
            </a:extLst>
          </p:cNvPr>
          <p:cNvSpPr/>
          <p:nvPr userDrawn="1"/>
        </p:nvSpPr>
        <p:spPr>
          <a:xfrm>
            <a:off x="8235460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Miten?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E674FE-F8EC-2049-8483-F31C9248129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30967" y="1375606"/>
            <a:ext cx="7171037" cy="1153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Ingressi</a:t>
            </a:r>
            <a:r>
              <a:rPr lang="en-GB"/>
              <a:t> 150 – 300 </a:t>
            </a:r>
            <a:r>
              <a:rPr lang="en-GB" err="1"/>
              <a:t>merkkiä</a:t>
            </a:r>
            <a:endParaRPr lang="en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BE07E-6D7A-7A47-AF95-37A177B157F8}"/>
              </a:ext>
            </a:extLst>
          </p:cNvPr>
          <p:cNvGrpSpPr/>
          <p:nvPr userDrawn="1"/>
        </p:nvGrpSpPr>
        <p:grpSpPr>
          <a:xfrm>
            <a:off x="8601075" y="-5606"/>
            <a:ext cx="3590925" cy="572569"/>
            <a:chOff x="-888250" y="8682"/>
            <a:chExt cx="3590925" cy="5725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2C6FE6-2272-6045-B2A1-EA81F33F925F}"/>
                </a:ext>
              </a:extLst>
            </p:cNvPr>
            <p:cNvSpPr/>
            <p:nvPr userDrawn="1"/>
          </p:nvSpPr>
          <p:spPr>
            <a:xfrm>
              <a:off x="1495199" y="8682"/>
              <a:ext cx="1207476" cy="5725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A04CC8-7BF2-134A-A29B-87074F22FB60}"/>
                </a:ext>
              </a:extLst>
            </p:cNvPr>
            <p:cNvSpPr/>
            <p:nvPr userDrawn="1"/>
          </p:nvSpPr>
          <p:spPr>
            <a:xfrm>
              <a:off x="-888250" y="8682"/>
              <a:ext cx="3326651" cy="48182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tlCol="0" anchor="ctr"/>
            <a:lstStyle/>
            <a:p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Systeemisten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muutosten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nopeuttaminen</a:t>
              </a:r>
              <a:endParaRPr lang="en-GB" sz="1200" kern="1200">
                <a:solidFill>
                  <a:srgbClr val="4A205D"/>
                </a:solidFill>
                <a:effectLst/>
                <a:latin typeface="Lucida Sans" panose="020B0602030504020204" pitchFamily="34" charset="77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3C1B68-E28E-6D40-AF51-D017FE96EE20}"/>
                </a:ext>
              </a:extLst>
            </p:cNvPr>
            <p:cNvSpPr/>
            <p:nvPr userDrawn="1"/>
          </p:nvSpPr>
          <p:spPr>
            <a:xfrm>
              <a:off x="2174128" y="8683"/>
              <a:ext cx="528546" cy="1003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700491B-55E1-CB48-88C2-4B44362D56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535555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08CC801-BEF0-594A-9741-A10E749B073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32912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B2D4F89-B281-884D-A0EC-C383A784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7855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0968" y="560946"/>
            <a:ext cx="7171037" cy="691863"/>
          </a:xfrm>
        </p:spPr>
        <p:txBody>
          <a:bodyPr anchor="t"/>
          <a:lstStyle>
            <a:lvl1pPr>
              <a:lnSpc>
                <a:spcPts val="3050"/>
              </a:lnSpc>
              <a:defRPr lang="en-GB" smtClean="0">
                <a:effectLst/>
              </a:defRPr>
            </a:lvl1pPr>
          </a:lstStyle>
          <a:p>
            <a:r>
              <a:rPr lang="en-GB" err="1">
                <a:effectLst/>
                <a:latin typeface="Helvetica" pitchFamily="2" charset="0"/>
              </a:rPr>
              <a:t>Otsikko</a:t>
            </a:r>
            <a:endParaRPr lang="en-GB">
              <a:effectLst/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8682"/>
            <a:ext cx="4320000" cy="2520000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837C2-8EE6-3B45-ADF9-E4BC05F6B6C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A5647A-4888-1642-BA09-15B5EADA4C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199" y="6062070"/>
            <a:ext cx="8981662" cy="183692"/>
          </a:xfrm>
        </p:spPr>
        <p:txBody>
          <a:bodyPr>
            <a:normAutofit/>
          </a:bodyPr>
          <a:lstStyle>
            <a:lvl1pPr>
              <a:defRPr sz="800" b="0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Linkit</a:t>
            </a:r>
            <a:r>
              <a:rPr lang="en-GB"/>
              <a:t>, </a:t>
            </a:r>
            <a:r>
              <a:rPr lang="en-GB" err="1"/>
              <a:t>tunnustukset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viitteet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CC039-E593-CC4B-AF44-C4A49CD713B4}"/>
              </a:ext>
            </a:extLst>
          </p:cNvPr>
          <p:cNvSpPr/>
          <p:nvPr userDrawn="1"/>
        </p:nvSpPr>
        <p:spPr>
          <a:xfrm>
            <a:off x="838199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Miksi?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DFDB8-FDFD-064A-861A-C3321CDC0257}"/>
              </a:ext>
            </a:extLst>
          </p:cNvPr>
          <p:cNvSpPr/>
          <p:nvPr userDrawn="1"/>
        </p:nvSpPr>
        <p:spPr>
          <a:xfrm>
            <a:off x="4530968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Mitä?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AF7D11-37E2-0143-96E7-6D07EF8BC17C}"/>
              </a:ext>
            </a:extLst>
          </p:cNvPr>
          <p:cNvSpPr/>
          <p:nvPr userDrawn="1"/>
        </p:nvSpPr>
        <p:spPr>
          <a:xfrm>
            <a:off x="8235460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Miten?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E674FE-F8EC-2049-8483-F31C9248129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30967" y="1375606"/>
            <a:ext cx="7171037" cy="1153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Ingressi</a:t>
            </a:r>
            <a:r>
              <a:rPr lang="en-GB"/>
              <a:t> 150 – 300 </a:t>
            </a:r>
            <a:r>
              <a:rPr lang="en-GB" err="1"/>
              <a:t>merkkiä</a:t>
            </a:r>
            <a:endParaRPr lang="en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BE07E-6D7A-7A47-AF95-37A177B157F8}"/>
              </a:ext>
            </a:extLst>
          </p:cNvPr>
          <p:cNvGrpSpPr/>
          <p:nvPr userDrawn="1"/>
        </p:nvGrpSpPr>
        <p:grpSpPr>
          <a:xfrm>
            <a:off x="8872538" y="2186"/>
            <a:ext cx="3319462" cy="572569"/>
            <a:chOff x="-616787" y="8682"/>
            <a:chExt cx="3319462" cy="572569"/>
          </a:xfrm>
          <a:solidFill>
            <a:schemeClr val="tx2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2C6FE6-2272-6045-B2A1-EA81F33F925F}"/>
                </a:ext>
              </a:extLst>
            </p:cNvPr>
            <p:cNvSpPr/>
            <p:nvPr userDrawn="1"/>
          </p:nvSpPr>
          <p:spPr>
            <a:xfrm>
              <a:off x="1495199" y="8682"/>
              <a:ext cx="1207476" cy="5725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A04CC8-7BF2-134A-A29B-87074F22FB60}"/>
                </a:ext>
              </a:extLst>
            </p:cNvPr>
            <p:cNvSpPr/>
            <p:nvPr userDrawn="1"/>
          </p:nvSpPr>
          <p:spPr>
            <a:xfrm>
              <a:off x="-616787" y="8682"/>
              <a:ext cx="3055188" cy="48182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tlCol="0" anchor="ctr"/>
            <a:lstStyle/>
            <a:p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Energiatehokkuus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ja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energiamurros</a:t>
              </a:r>
              <a:endParaRPr lang="en-GB" sz="1200" kern="1200">
                <a:solidFill>
                  <a:srgbClr val="4A205D"/>
                </a:solidFill>
                <a:effectLst/>
                <a:latin typeface="Lucida Sans" panose="020B0602030504020204" pitchFamily="34" charset="77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3C1B68-E28E-6D40-AF51-D017FE96EE20}"/>
                </a:ext>
              </a:extLst>
            </p:cNvPr>
            <p:cNvSpPr/>
            <p:nvPr userDrawn="1"/>
          </p:nvSpPr>
          <p:spPr>
            <a:xfrm>
              <a:off x="2174128" y="8683"/>
              <a:ext cx="528546" cy="1003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700491B-55E1-CB48-88C2-4B44362D56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535555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08CC801-BEF0-594A-9741-A10E749B073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32912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9F09FB6-781C-214D-89F9-67FC71F14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5659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0968" y="560946"/>
            <a:ext cx="7171037" cy="691863"/>
          </a:xfrm>
        </p:spPr>
        <p:txBody>
          <a:bodyPr anchor="t"/>
          <a:lstStyle>
            <a:lvl1pPr>
              <a:lnSpc>
                <a:spcPts val="3050"/>
              </a:lnSpc>
              <a:defRPr lang="en-GB" smtClean="0">
                <a:effectLst/>
              </a:defRPr>
            </a:lvl1pPr>
          </a:lstStyle>
          <a:p>
            <a:r>
              <a:rPr lang="en-GB" err="1">
                <a:effectLst/>
                <a:latin typeface="Helvetica" pitchFamily="2" charset="0"/>
              </a:rPr>
              <a:t>Otsikko</a:t>
            </a:r>
            <a:endParaRPr lang="en-GB">
              <a:effectLst/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8682"/>
            <a:ext cx="4320000" cy="2520000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837C2-8EE6-3B45-ADF9-E4BC05F6B6C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A5647A-4888-1642-BA09-15B5EADA4C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199" y="6062070"/>
            <a:ext cx="8981662" cy="183692"/>
          </a:xfrm>
        </p:spPr>
        <p:txBody>
          <a:bodyPr>
            <a:normAutofit/>
          </a:bodyPr>
          <a:lstStyle>
            <a:lvl1pPr>
              <a:defRPr sz="800" b="0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Linkit</a:t>
            </a:r>
            <a:r>
              <a:rPr lang="en-GB"/>
              <a:t>, </a:t>
            </a:r>
            <a:r>
              <a:rPr lang="en-GB" err="1"/>
              <a:t>tunnustukset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viitteet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CC039-E593-CC4B-AF44-C4A49CD713B4}"/>
              </a:ext>
            </a:extLst>
          </p:cNvPr>
          <p:cNvSpPr/>
          <p:nvPr userDrawn="1"/>
        </p:nvSpPr>
        <p:spPr>
          <a:xfrm>
            <a:off x="838199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Miksi?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DFDB8-FDFD-064A-861A-C3321CDC0257}"/>
              </a:ext>
            </a:extLst>
          </p:cNvPr>
          <p:cNvSpPr/>
          <p:nvPr userDrawn="1"/>
        </p:nvSpPr>
        <p:spPr>
          <a:xfrm>
            <a:off x="4530968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Mitä?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AF7D11-37E2-0143-96E7-6D07EF8BC17C}"/>
              </a:ext>
            </a:extLst>
          </p:cNvPr>
          <p:cNvSpPr/>
          <p:nvPr userDrawn="1"/>
        </p:nvSpPr>
        <p:spPr>
          <a:xfrm>
            <a:off x="8235460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Miten?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E674FE-F8EC-2049-8483-F31C9248129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30967" y="1375606"/>
            <a:ext cx="7171037" cy="1153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Ingressi</a:t>
            </a:r>
            <a:r>
              <a:rPr lang="en-GB"/>
              <a:t> 150 – 300 </a:t>
            </a:r>
            <a:r>
              <a:rPr lang="en-GB" err="1"/>
              <a:t>merkkiä</a:t>
            </a:r>
            <a:endParaRPr lang="en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BE07E-6D7A-7A47-AF95-37A177B157F8}"/>
              </a:ext>
            </a:extLst>
          </p:cNvPr>
          <p:cNvGrpSpPr/>
          <p:nvPr userDrawn="1"/>
        </p:nvGrpSpPr>
        <p:grpSpPr>
          <a:xfrm>
            <a:off x="8843962" y="1012"/>
            <a:ext cx="3348038" cy="572569"/>
            <a:chOff x="-645363" y="8682"/>
            <a:chExt cx="3348038" cy="5725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2C6FE6-2272-6045-B2A1-EA81F33F925F}"/>
                </a:ext>
              </a:extLst>
            </p:cNvPr>
            <p:cNvSpPr/>
            <p:nvPr userDrawn="1"/>
          </p:nvSpPr>
          <p:spPr>
            <a:xfrm>
              <a:off x="1495199" y="8682"/>
              <a:ext cx="1207476" cy="5725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A04CC8-7BF2-134A-A29B-87074F22FB60}"/>
                </a:ext>
              </a:extLst>
            </p:cNvPr>
            <p:cNvSpPr/>
            <p:nvPr userDrawn="1"/>
          </p:nvSpPr>
          <p:spPr>
            <a:xfrm>
              <a:off x="-645363" y="8682"/>
              <a:ext cx="3083763" cy="48182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tlCol="0" anchor="ctr"/>
            <a:lstStyle/>
            <a:p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Materiaalitehokkuus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ja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kiertotalous</a:t>
              </a:r>
              <a:endParaRPr lang="en-GB" sz="1200" kern="1200">
                <a:solidFill>
                  <a:srgbClr val="4A205D"/>
                </a:solidFill>
                <a:effectLst/>
                <a:latin typeface="Lucida Sans" panose="020B0602030504020204" pitchFamily="34" charset="77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3C1B68-E28E-6D40-AF51-D017FE96EE20}"/>
                </a:ext>
              </a:extLst>
            </p:cNvPr>
            <p:cNvSpPr/>
            <p:nvPr userDrawn="1"/>
          </p:nvSpPr>
          <p:spPr>
            <a:xfrm>
              <a:off x="2174128" y="8683"/>
              <a:ext cx="528546" cy="1003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700491B-55E1-CB48-88C2-4B44362D56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535555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08CC801-BEF0-594A-9741-A10E749B073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32912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DC08462-209B-B440-9838-B7FD6DA89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2781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0968" y="560946"/>
            <a:ext cx="7171037" cy="691863"/>
          </a:xfrm>
        </p:spPr>
        <p:txBody>
          <a:bodyPr anchor="t"/>
          <a:lstStyle>
            <a:lvl1pPr>
              <a:lnSpc>
                <a:spcPts val="3050"/>
              </a:lnSpc>
              <a:defRPr lang="en-GB" smtClean="0">
                <a:effectLst/>
              </a:defRPr>
            </a:lvl1pPr>
          </a:lstStyle>
          <a:p>
            <a:r>
              <a:rPr lang="en-GB" err="1">
                <a:effectLst/>
                <a:latin typeface="Helvetica" pitchFamily="2" charset="0"/>
              </a:rPr>
              <a:t>Otsikko</a:t>
            </a:r>
            <a:endParaRPr lang="en-GB">
              <a:effectLst/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8682"/>
            <a:ext cx="4320000" cy="2520000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837C2-8EE6-3B45-ADF9-E4BC05F6B6C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A5647A-4888-1642-BA09-15B5EADA4C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199" y="6062070"/>
            <a:ext cx="8981662" cy="183692"/>
          </a:xfrm>
        </p:spPr>
        <p:txBody>
          <a:bodyPr>
            <a:normAutofit/>
          </a:bodyPr>
          <a:lstStyle>
            <a:lvl1pPr>
              <a:defRPr sz="800" b="0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Linkit</a:t>
            </a:r>
            <a:r>
              <a:rPr lang="en-GB"/>
              <a:t>, </a:t>
            </a:r>
            <a:r>
              <a:rPr lang="en-GB" err="1"/>
              <a:t>tunnustukset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viitteet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CC039-E593-CC4B-AF44-C4A49CD713B4}"/>
              </a:ext>
            </a:extLst>
          </p:cNvPr>
          <p:cNvSpPr/>
          <p:nvPr userDrawn="1"/>
        </p:nvSpPr>
        <p:spPr>
          <a:xfrm>
            <a:off x="838199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Miksi?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DFDB8-FDFD-064A-861A-C3321CDC0257}"/>
              </a:ext>
            </a:extLst>
          </p:cNvPr>
          <p:cNvSpPr/>
          <p:nvPr userDrawn="1"/>
        </p:nvSpPr>
        <p:spPr>
          <a:xfrm>
            <a:off x="4530968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Mitä?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AF7D11-37E2-0143-96E7-6D07EF8BC17C}"/>
              </a:ext>
            </a:extLst>
          </p:cNvPr>
          <p:cNvSpPr/>
          <p:nvPr userDrawn="1"/>
        </p:nvSpPr>
        <p:spPr>
          <a:xfrm>
            <a:off x="8235460" y="2599122"/>
            <a:ext cx="790790" cy="26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b="1">
                <a:latin typeface="Lucida Sans" panose="020B0602030504020204" pitchFamily="34" charset="77"/>
              </a:rPr>
              <a:t>Miten?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E674FE-F8EC-2049-8483-F31C9248129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30967" y="1375606"/>
            <a:ext cx="7171037" cy="1153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Ingressi</a:t>
            </a:r>
            <a:r>
              <a:rPr lang="en-GB"/>
              <a:t> 150 – 300 </a:t>
            </a:r>
            <a:r>
              <a:rPr lang="en-GB" err="1"/>
              <a:t>merkkiä</a:t>
            </a:r>
            <a:endParaRPr lang="en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BE07E-6D7A-7A47-AF95-37A177B157F8}"/>
              </a:ext>
            </a:extLst>
          </p:cNvPr>
          <p:cNvGrpSpPr/>
          <p:nvPr userDrawn="1"/>
        </p:nvGrpSpPr>
        <p:grpSpPr>
          <a:xfrm>
            <a:off x="9258300" y="-2259"/>
            <a:ext cx="2933700" cy="572569"/>
            <a:chOff x="-231025" y="8682"/>
            <a:chExt cx="2933700" cy="5725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2C6FE6-2272-6045-B2A1-EA81F33F925F}"/>
                </a:ext>
              </a:extLst>
            </p:cNvPr>
            <p:cNvSpPr/>
            <p:nvPr userDrawn="1"/>
          </p:nvSpPr>
          <p:spPr>
            <a:xfrm>
              <a:off x="1495199" y="8682"/>
              <a:ext cx="1207476" cy="5725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A04CC8-7BF2-134A-A29B-87074F22FB60}"/>
                </a:ext>
              </a:extLst>
            </p:cNvPr>
            <p:cNvSpPr/>
            <p:nvPr userDrawn="1"/>
          </p:nvSpPr>
          <p:spPr>
            <a:xfrm>
              <a:off x="-231025" y="8682"/>
              <a:ext cx="2669426" cy="48182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tlCol="0" anchor="ctr"/>
            <a:lstStyle/>
            <a:p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Kestävien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valintojen</a:t>
              </a:r>
              <a:r>
                <a:rPr lang="en-GB" sz="1200" kern="1200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 </a:t>
              </a:r>
              <a:r>
                <a:rPr lang="en-GB" sz="1200" kern="1200" err="1">
                  <a:solidFill>
                    <a:srgbClr val="4A205D"/>
                  </a:solidFill>
                  <a:effectLst/>
                  <a:latin typeface="Lucida Sans" panose="020B0602030504020204" pitchFamily="34" charset="77"/>
                  <a:ea typeface="+mn-ea"/>
                  <a:cs typeface="+mn-cs"/>
                </a:rPr>
                <a:t>tukeminen</a:t>
              </a:r>
              <a:endParaRPr lang="en-GB" sz="1200" kern="1200">
                <a:solidFill>
                  <a:srgbClr val="4A205D"/>
                </a:solidFill>
                <a:effectLst/>
                <a:latin typeface="Lucida Sans" panose="020B0602030504020204" pitchFamily="34" charset="77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3C1B68-E28E-6D40-AF51-D017FE96EE20}"/>
                </a:ext>
              </a:extLst>
            </p:cNvPr>
            <p:cNvSpPr/>
            <p:nvPr userDrawn="1"/>
          </p:nvSpPr>
          <p:spPr>
            <a:xfrm>
              <a:off x="2174128" y="8683"/>
              <a:ext cx="528546" cy="1003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700491B-55E1-CB48-88C2-4B44362D56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535555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08CC801-BEF0-594A-9741-A10E749B073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32912" y="2886674"/>
            <a:ext cx="3467584" cy="3052598"/>
          </a:xfrm>
        </p:spPr>
        <p:txBody>
          <a:bodyPr/>
          <a:lstStyle>
            <a:lvl1pPr>
              <a:defRPr sz="1400" b="1" i="0">
                <a:latin typeface="Lucida Sans" panose="020B0602030504020204" pitchFamily="34" charset="77"/>
              </a:defRPr>
            </a:lvl1pPr>
            <a:lvl2pPr marL="0" indent="0">
              <a:buFontTx/>
              <a:buNone/>
              <a:defRPr sz="1200"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GB" err="1"/>
              <a:t>Väliotsikko</a:t>
            </a:r>
            <a:r>
              <a:rPr lang="en-GB"/>
              <a:t> + max 500 </a:t>
            </a:r>
            <a:r>
              <a:rPr lang="en-GB" err="1"/>
              <a:t>merkkiä</a:t>
            </a:r>
            <a:r>
              <a:rPr lang="en-GB"/>
              <a:t> </a:t>
            </a:r>
          </a:p>
          <a:p>
            <a:pPr lvl="1"/>
            <a:r>
              <a:rPr lang="en-GB" err="1"/>
              <a:t>Seuraavan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500 </a:t>
            </a:r>
            <a:r>
              <a:rPr lang="en-GB" err="1"/>
              <a:t>merkkiä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941CCE-B4A3-2948-8B91-9A193807F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3200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0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306" y="3118021"/>
            <a:ext cx="2306424" cy="621957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9684366" y="5914702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accent2"/>
                </a:solidFill>
              </a:rPr>
              <a:t>www.motiva.fi</a:t>
            </a:r>
            <a:endParaRPr lang="fi-FI" sz="2000">
              <a:solidFill>
                <a:schemeClr val="accent2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D99FE-E76F-7B4C-AAC1-16472FEA3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0310" y="772249"/>
            <a:ext cx="2804632" cy="534215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060" y="2319466"/>
            <a:ext cx="5274309" cy="2219066"/>
          </a:xfrm>
        </p:spPr>
        <p:txBody>
          <a:bodyPr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Kiitos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8" name="Graphic 7">
            <a:hlinkClick r:id="rId4"/>
            <a:extLst>
              <a:ext uri="{FF2B5EF4-FFF2-40B4-BE49-F238E27FC236}">
                <a16:creationId xmlns:a16="http://schemas.microsoft.com/office/drawing/2014/main" id="{F5A5AE13-E1A8-F940-AFAC-0D75BF4944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6457" y="6009307"/>
            <a:ext cx="266700" cy="304800"/>
          </a:xfrm>
          <a:prstGeom prst="rect">
            <a:avLst/>
          </a:prstGeom>
        </p:spPr>
      </p:pic>
      <p:pic>
        <p:nvPicPr>
          <p:cNvPr id="9" name="Graphic 8">
            <a:hlinkClick r:id="rId7"/>
            <a:extLst>
              <a:ext uri="{FF2B5EF4-FFF2-40B4-BE49-F238E27FC236}">
                <a16:creationId xmlns:a16="http://schemas.microsoft.com/office/drawing/2014/main" id="{0EEB6FB5-F9DA-7D47-A712-FD2C8BCC14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1246" y="6009307"/>
            <a:ext cx="266700" cy="304800"/>
          </a:xfrm>
          <a:prstGeom prst="rect">
            <a:avLst/>
          </a:prstGeom>
        </p:spPr>
      </p:pic>
      <p:pic>
        <p:nvPicPr>
          <p:cNvPr id="10" name="Graphic 9">
            <a:hlinkClick r:id="rId10"/>
            <a:extLst>
              <a:ext uri="{FF2B5EF4-FFF2-40B4-BE49-F238E27FC236}">
                <a16:creationId xmlns:a16="http://schemas.microsoft.com/office/drawing/2014/main" id="{F01EEDA9-D941-B744-AADC-E53925FCEF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6830" y="6009307"/>
            <a:ext cx="266700" cy="304800"/>
          </a:xfrm>
          <a:prstGeom prst="rect">
            <a:avLst/>
          </a:prstGeom>
        </p:spPr>
      </p:pic>
      <p:pic>
        <p:nvPicPr>
          <p:cNvPr id="11" name="Graphic 10">
            <a:hlinkClick r:id="rId13"/>
            <a:extLst>
              <a:ext uri="{FF2B5EF4-FFF2-40B4-BE49-F238E27FC236}">
                <a16:creationId xmlns:a16="http://schemas.microsoft.com/office/drawing/2014/main" id="{5F6C03DB-BAC3-4A41-A5B2-157ACDD54B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42414" y="6009307"/>
            <a:ext cx="266700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905146-0172-2D42-A920-D201144FD185}"/>
              </a:ext>
            </a:extLst>
          </p:cNvPr>
          <p:cNvSpPr/>
          <p:nvPr userDrawn="1"/>
        </p:nvSpPr>
        <p:spPr>
          <a:xfrm>
            <a:off x="6573157" y="6009307"/>
            <a:ext cx="934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i="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200" b="0" i="0" kern="1200" err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MotivaOy</a:t>
            </a:r>
            <a:endParaRPr lang="en-FI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731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0E1C-916C-52EE-698E-4ECB56BCC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F5C0-803A-A0C8-B4CF-EBDDFEB06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D6F2B-281A-068F-EF6E-5E92E1D4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6D875-1004-E624-6E68-8E8B3A69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C8C0-5008-4012-DD47-0E6FD58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/>
          <a:p>
            <a:fld id="{4F9AD753-E307-40A8-8537-CF6556BF753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843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0" y="1782501"/>
            <a:ext cx="6974849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accent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7B73B3A-0746-7844-ACE7-32F5A813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528046" y="-2132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0" y="3428999"/>
            <a:ext cx="4428282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2409713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1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B213C-57DF-DB4B-A477-193885D6A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sp>
        <p:nvSpPr>
          <p:cNvPr id="27" name="Title 9">
            <a:extLst>
              <a:ext uri="{FF2B5EF4-FFF2-40B4-BE49-F238E27FC236}">
                <a16:creationId xmlns:a16="http://schemas.microsoft.com/office/drawing/2014/main" id="{EEB96C0F-A14C-F648-96F1-51C585B0E191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tx2"/>
                </a:solidFill>
              </a:rPr>
              <a:t>www.motiva.fi</a:t>
            </a:r>
            <a:endParaRPr lang="fi-FI" sz="2000">
              <a:solidFill>
                <a:schemeClr val="tx2"/>
              </a:solidFill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D5A595-D84A-C24C-A808-46501931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28046" y="6421391"/>
            <a:ext cx="19002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401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5726" y="2702765"/>
            <a:ext cx="6974849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accent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7B73B3A-0746-7844-ACE7-32F5A813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528046" y="-2132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0" y="3428999"/>
            <a:ext cx="4428282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2409713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1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B213C-57DF-DB4B-A477-193885D6A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sp>
        <p:nvSpPr>
          <p:cNvPr id="27" name="Title 9">
            <a:extLst>
              <a:ext uri="{FF2B5EF4-FFF2-40B4-BE49-F238E27FC236}">
                <a16:creationId xmlns:a16="http://schemas.microsoft.com/office/drawing/2014/main" id="{EEB96C0F-A14C-F648-96F1-51C585B0E191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tx2"/>
                </a:solidFill>
              </a:rPr>
              <a:t>www.motiva.fi</a:t>
            </a:r>
            <a:endParaRPr lang="fi-FI" sz="2000">
              <a:solidFill>
                <a:schemeClr val="tx2"/>
              </a:solidFill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D5A595-D84A-C24C-A808-46501931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28046" y="6421391"/>
            <a:ext cx="19002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9863A7-C39B-45AC-B6B9-9ED50A58CC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2574" y="4163343"/>
            <a:ext cx="6974850" cy="13460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Napsauta esityksen alaotsikko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5056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660627-4DD1-DE4E-8561-012C398CED5E}"/>
              </a:ext>
            </a:extLst>
          </p:cNvPr>
          <p:cNvSpPr/>
          <p:nvPr userDrawn="1"/>
        </p:nvSpPr>
        <p:spPr>
          <a:xfrm>
            <a:off x="2528046" y="0"/>
            <a:ext cx="1900236" cy="2103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79507-75E3-FA48-858D-FA47CE2DBD2D}"/>
              </a:ext>
            </a:extLst>
          </p:cNvPr>
          <p:cNvSpPr/>
          <p:nvPr userDrawn="1"/>
        </p:nvSpPr>
        <p:spPr>
          <a:xfrm>
            <a:off x="0" y="3428999"/>
            <a:ext cx="4428282" cy="3429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26AE6-32D2-1B41-B323-CFB5DFF4D847}"/>
              </a:ext>
            </a:extLst>
          </p:cNvPr>
          <p:cNvSpPr/>
          <p:nvPr userDrawn="1"/>
        </p:nvSpPr>
        <p:spPr>
          <a:xfrm>
            <a:off x="2409713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29C74D-6209-C442-9E7F-FF0FFA6E3585}"/>
              </a:ext>
            </a:extLst>
          </p:cNvPr>
          <p:cNvSpPr/>
          <p:nvPr userDrawn="1"/>
        </p:nvSpPr>
        <p:spPr>
          <a:xfrm>
            <a:off x="1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DDE7C-05F9-184D-A60B-986E9A735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accent2"/>
                </a:solidFill>
              </a:rPr>
              <a:t>www.motiva.fi</a:t>
            </a:r>
            <a:endParaRPr lang="fi-FI" sz="2000">
              <a:solidFill>
                <a:schemeClr val="accent2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1" y="1782501"/>
            <a:ext cx="7013303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0563ACC-3BA1-2D46-87F3-1D30B5E8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8032" y="6421391"/>
            <a:ext cx="213025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en-FI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006B228-EDE7-4D48-B43F-9CFCFCF9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146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nsi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660627-4DD1-DE4E-8561-012C398CED5E}"/>
              </a:ext>
            </a:extLst>
          </p:cNvPr>
          <p:cNvSpPr/>
          <p:nvPr userDrawn="1"/>
        </p:nvSpPr>
        <p:spPr>
          <a:xfrm>
            <a:off x="2528046" y="0"/>
            <a:ext cx="1900236" cy="2103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79507-75E3-FA48-858D-FA47CE2DBD2D}"/>
              </a:ext>
            </a:extLst>
          </p:cNvPr>
          <p:cNvSpPr/>
          <p:nvPr userDrawn="1"/>
        </p:nvSpPr>
        <p:spPr>
          <a:xfrm>
            <a:off x="0" y="3428999"/>
            <a:ext cx="4428282" cy="3429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26AE6-32D2-1B41-B323-CFB5DFF4D847}"/>
              </a:ext>
            </a:extLst>
          </p:cNvPr>
          <p:cNvSpPr/>
          <p:nvPr userDrawn="1"/>
        </p:nvSpPr>
        <p:spPr>
          <a:xfrm>
            <a:off x="2409713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29C74D-6209-C442-9E7F-FF0FFA6E3585}"/>
              </a:ext>
            </a:extLst>
          </p:cNvPr>
          <p:cNvSpPr/>
          <p:nvPr userDrawn="1"/>
        </p:nvSpPr>
        <p:spPr>
          <a:xfrm>
            <a:off x="1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DDE7C-05F9-184D-A60B-986E9A735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accent2"/>
                </a:solidFill>
              </a:rPr>
              <a:t>www.motiva.fi</a:t>
            </a:r>
            <a:endParaRPr lang="fi-FI" sz="2000">
              <a:solidFill>
                <a:schemeClr val="accent2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1" y="2617771"/>
            <a:ext cx="7013303" cy="1417899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0563ACC-3BA1-2D46-87F3-1D30B5E8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8032" y="6421391"/>
            <a:ext cx="213025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en-FI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006B228-EDE7-4D48-B43F-9CFCFCF9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D0B06F-7453-47BF-8495-200DBFFC7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123716"/>
            <a:ext cx="7013575" cy="117981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/>
              <a:t>Napsauta esityksen alaotsikko tähän</a:t>
            </a:r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636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73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B5784-2E39-C84F-9A58-FAF38CD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Napsauta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EEE8-A32B-DD4C-8F27-433EE54F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209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i-FI" noProof="0"/>
              <a:t>Ensimmäisen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  <a:p>
            <a:pPr lvl="1"/>
            <a:r>
              <a:rPr lang="en-GB" err="1"/>
              <a:t>Toisen</a:t>
            </a:r>
            <a:r>
              <a:rPr lang="en-GB"/>
              <a:t> </a:t>
            </a:r>
            <a:r>
              <a:rPr lang="en-GB" err="1"/>
              <a:t>tason</a:t>
            </a:r>
            <a:r>
              <a:rPr lang="en-GB"/>
              <a:t> </a:t>
            </a:r>
            <a:r>
              <a:rPr lang="en-GB" err="1"/>
              <a:t>teksti</a:t>
            </a:r>
            <a:endParaRPr lang="en-GB"/>
          </a:p>
          <a:p>
            <a:pPr lvl="2"/>
            <a:r>
              <a:rPr lang="en-GB" err="1"/>
              <a:t>Kolmas</a:t>
            </a:r>
            <a:endParaRPr lang="en-GB"/>
          </a:p>
          <a:p>
            <a:pPr lvl="3"/>
            <a:r>
              <a:rPr lang="en-GB" err="1"/>
              <a:t>Neljäs</a:t>
            </a:r>
            <a:endParaRPr lang="en-GB"/>
          </a:p>
          <a:p>
            <a:pPr lvl="4"/>
            <a:r>
              <a:rPr lang="en-GB" err="1"/>
              <a:t>Viides</a:t>
            </a:r>
            <a:endParaRPr lang="en-GB"/>
          </a:p>
          <a:p>
            <a:pPr lvl="5"/>
            <a:r>
              <a:rPr lang="en-GB" err="1"/>
              <a:t>Kuudes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9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sldNum="0" hdr="0" ftr="0" dt="0"/>
  <p:txStyles>
    <p:titleStyle>
      <a:lvl1pPr algn="l" defTabSz="914400" rtl="0" eaLnBrk="1" latinLnBrk="0" hangingPunct="1">
        <a:lnSpc>
          <a:spcPts val="3450"/>
        </a:lnSpc>
        <a:spcBef>
          <a:spcPct val="0"/>
        </a:spcBef>
        <a:buNone/>
        <a:defRPr sz="2900" b="1" i="0" kern="120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365125" indent="-142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538163" indent="-1317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628650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801688" indent="-809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3F81AE99-077F-2865-CD96-9DAAD13FA09A}"/>
              </a:ext>
            </a:extLst>
          </p:cNvPr>
          <p:cNvSpPr/>
          <p:nvPr/>
        </p:nvSpPr>
        <p:spPr>
          <a:xfrm>
            <a:off x="5347485" y="3572759"/>
            <a:ext cx="6844515" cy="3285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anose="020B0503020204020204"/>
              <a:ea typeface="+mn-ea"/>
              <a:cs typeface="+mn-cs"/>
            </a:endParaRPr>
          </a:p>
        </p:txBody>
      </p:sp>
      <p:sp>
        <p:nvSpPr>
          <p:cNvPr id="5" name="Flowchart: Connector 9">
            <a:extLst>
              <a:ext uri="{FF2B5EF4-FFF2-40B4-BE49-F238E27FC236}">
                <a16:creationId xmlns:a16="http://schemas.microsoft.com/office/drawing/2014/main" id="{A799FAE4-51F5-DF41-337C-52CEBF301CFC}"/>
              </a:ext>
            </a:extLst>
          </p:cNvPr>
          <p:cNvSpPr/>
          <p:nvPr/>
        </p:nvSpPr>
        <p:spPr>
          <a:xfrm>
            <a:off x="5342382" y="1260628"/>
            <a:ext cx="6844515" cy="219278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		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vastaajista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ilmoitti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että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organisaation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			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esim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kunnan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strategisiin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tavoitteisiin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			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sisältyy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vastuullisuustavoitteita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				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elintarvike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- ja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ruokapalveluhankinnoille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875AEA3-62C2-6C31-68EE-C64F25492695}"/>
              </a:ext>
            </a:extLst>
          </p:cNvPr>
          <p:cNvSpPr txBox="1"/>
          <p:nvPr/>
        </p:nvSpPr>
        <p:spPr>
          <a:xfrm>
            <a:off x="-485557" y="1330279"/>
            <a:ext cx="5535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Sisältyykö organisaation strategisiin tavoitteisiin tai hankintalinjauksiin vastuullisten elintarvikkeiden ja/tai ruokapalveluhankintojen toteutus?  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E03C7E1-EBED-A696-B71A-63ECBA9BDF67}"/>
              </a:ext>
            </a:extLst>
          </p:cNvPr>
          <p:cNvSpPr txBox="1"/>
          <p:nvPr/>
        </p:nvSpPr>
        <p:spPr>
          <a:xfrm>
            <a:off x="6772275" y="3957962"/>
            <a:ext cx="5096071" cy="271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Vastuullisuustavoitteet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elintarvikehankinnoille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ovat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kuntien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strategioissa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tai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hankintalinjauksissa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lisääntyneet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vuoden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2018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kyselyyn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verrattuna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Kaikissa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maakunnissa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yli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puolella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kyselyyn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vastanneiden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organisaatioissa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oli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asetettu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vastuullisuustavoitteita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.</a:t>
            </a: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srgbClr val="4A205D"/>
              </a:solidFill>
              <a:effectLst/>
              <a:uLnTx/>
              <a:uFillTx/>
              <a:latin typeface="Lucida Sans" panose="020B0503020204020204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A753E08-0DDB-5E65-C61C-91C545444B63}"/>
              </a:ext>
            </a:extLst>
          </p:cNvPr>
          <p:cNvSpPr txBox="1"/>
          <p:nvPr/>
        </p:nvSpPr>
        <p:spPr>
          <a:xfrm>
            <a:off x="5478939" y="1976610"/>
            <a:ext cx="1812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76 %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97774160-2B5A-2D3B-C51D-8760D02E1BAE}"/>
              </a:ext>
            </a:extLst>
          </p:cNvPr>
          <p:cNvGraphicFramePr/>
          <p:nvPr/>
        </p:nvGraphicFramePr>
        <p:xfrm>
          <a:off x="-777737" y="1687611"/>
          <a:ext cx="6593526" cy="485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FED1745-BA6D-68D9-A130-5946B1FD4E52}"/>
              </a:ext>
            </a:extLst>
          </p:cNvPr>
          <p:cNvSpPr txBox="1"/>
          <p:nvPr/>
        </p:nvSpPr>
        <p:spPr>
          <a:xfrm>
            <a:off x="328474" y="344598"/>
            <a:ext cx="11539872" cy="69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Elintarvikehankintojen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4A205D"/>
                </a:solidFill>
                <a:effectLst/>
                <a:uLnTx/>
                <a:uFillTx/>
                <a:latin typeface="Lucida Sans" panose="020B0503020204020204"/>
                <a:ea typeface="+mn-ea"/>
                <a:cs typeface="+mn-cs"/>
              </a:rPr>
              <a:t>vastuullisuustavoitteet</a:t>
            </a:r>
            <a:endParaRPr kumimoji="0" lang="en-FI" sz="3600" b="1" i="0" u="none" strike="noStrike" kern="1200" cap="none" spc="0" normalizeH="0" baseline="0" noProof="0">
              <a:ln>
                <a:noFill/>
              </a:ln>
              <a:solidFill>
                <a:srgbClr val="4A205D"/>
              </a:solidFill>
              <a:effectLst/>
              <a:uLnTx/>
              <a:uFillTx/>
              <a:latin typeface="Lucida Sans" panose="020B0503020204020204"/>
              <a:ea typeface="+mn-ea"/>
              <a:cs typeface="+mn-cs"/>
            </a:endParaRPr>
          </a:p>
        </p:txBody>
      </p:sp>
      <p:pic>
        <p:nvPicPr>
          <p:cNvPr id="7" name="Kuva 6" descr="Huutomerkki tasaisella täytöllä">
            <a:extLst>
              <a:ext uri="{FF2B5EF4-FFF2-40B4-BE49-F238E27FC236}">
                <a16:creationId xmlns:a16="http://schemas.microsoft.com/office/drawing/2014/main" id="{73324341-4107-808A-0917-56592FBA1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9726" y="4077903"/>
            <a:ext cx="1242475" cy="12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23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eema">
  <a:themeElements>
    <a:clrScheme name="Motiva_2020">
      <a:dk1>
        <a:srgbClr val="4A205D"/>
      </a:dk1>
      <a:lt1>
        <a:srgbClr val="FFFFFF"/>
      </a:lt1>
      <a:dk2>
        <a:srgbClr val="4A205D"/>
      </a:dk2>
      <a:lt2>
        <a:srgbClr val="E7E6E6"/>
      </a:lt2>
      <a:accent1>
        <a:srgbClr val="991A42"/>
      </a:accent1>
      <a:accent2>
        <a:srgbClr val="F05A82"/>
      </a:accent2>
      <a:accent3>
        <a:srgbClr val="9179A2"/>
      </a:accent3>
      <a:accent4>
        <a:srgbClr val="7CCFE2"/>
      </a:accent4>
      <a:accent5>
        <a:srgbClr val="8FCA78"/>
      </a:accent5>
      <a:accent6>
        <a:srgbClr val="F9A534"/>
      </a:accent6>
      <a:hlink>
        <a:srgbClr val="9179A2"/>
      </a:hlink>
      <a:folHlink>
        <a:srgbClr val="ECB9B7"/>
      </a:folHlink>
    </a:clrScheme>
    <a:fontScheme name="Lucida Sans">
      <a:majorFont>
        <a:latin typeface="Lucida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Lucida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dirty="0">
            <a:latin typeface="Lucida Sans" panose="020B0602030504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_Motiva_template" id="{D6F28DA7-07DF-4C68-B8FB-634ADE2DFB9D}" vid="{050DE446-E2CC-4455-BF95-CA3B83A343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</vt:lpstr>
      <vt:lpstr>Lucida Sans</vt:lpstr>
      <vt:lpstr>Wingdings</vt:lpstr>
      <vt:lpstr>Office-teema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Suvi Salmela</dc:creator>
  <cp:lastModifiedBy>Suvi Salmela</cp:lastModifiedBy>
  <cp:revision>1</cp:revision>
  <dcterms:created xsi:type="dcterms:W3CDTF">2023-02-13T08:05:21Z</dcterms:created>
  <dcterms:modified xsi:type="dcterms:W3CDTF">2023-02-13T08:05:47Z</dcterms:modified>
</cp:coreProperties>
</file>